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325" r:id="rId2"/>
    <p:sldId id="327" r:id="rId3"/>
    <p:sldId id="322" r:id="rId4"/>
    <p:sldId id="309" r:id="rId5"/>
    <p:sldId id="258" r:id="rId6"/>
    <p:sldId id="259" r:id="rId7"/>
    <p:sldId id="260" r:id="rId8"/>
    <p:sldId id="262" r:id="rId9"/>
    <p:sldId id="263" r:id="rId10"/>
    <p:sldId id="265" r:id="rId11"/>
    <p:sldId id="266" r:id="rId12"/>
    <p:sldId id="267" r:id="rId13"/>
    <p:sldId id="268" r:id="rId14"/>
    <p:sldId id="257" r:id="rId15"/>
    <p:sldId id="269" r:id="rId16"/>
    <p:sldId id="310" r:id="rId17"/>
    <p:sldId id="270" r:id="rId18"/>
    <p:sldId id="271" r:id="rId19"/>
    <p:sldId id="272" r:id="rId20"/>
    <p:sldId id="273" r:id="rId21"/>
    <p:sldId id="274" r:id="rId22"/>
    <p:sldId id="311" r:id="rId23"/>
    <p:sldId id="275" r:id="rId24"/>
    <p:sldId id="280" r:id="rId25"/>
    <p:sldId id="279" r:id="rId26"/>
    <p:sldId id="278" r:id="rId27"/>
    <p:sldId id="277" r:id="rId28"/>
    <p:sldId id="276" r:id="rId29"/>
    <p:sldId id="284" r:id="rId30"/>
    <p:sldId id="283" r:id="rId31"/>
    <p:sldId id="282" r:id="rId32"/>
    <p:sldId id="340" r:id="rId33"/>
    <p:sldId id="338" r:id="rId34"/>
    <p:sldId id="339" r:id="rId35"/>
    <p:sldId id="341" r:id="rId36"/>
    <p:sldId id="33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313FE6-2024-4A9D-BB72-76B082D063AB}" v="1" dt="2023-03-13T06:07:26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mika Pandey" userId="703ed2f5149cae2d" providerId="LiveId" clId="{D6C6873A-8E76-43CF-8F5C-F376D7204586}"/>
    <pc:docChg chg="undo custSel addSld delSld modSld sldOrd">
      <pc:chgData name="Anamika Pandey" userId="703ed2f5149cae2d" providerId="LiveId" clId="{D6C6873A-8E76-43CF-8F5C-F376D7204586}" dt="2022-09-12T04:51:10.922" v="328" actId="47"/>
      <pc:docMkLst>
        <pc:docMk/>
      </pc:docMkLst>
      <pc:sldChg chg="delSp del mod ord">
        <pc:chgData name="Anamika Pandey" userId="703ed2f5149cae2d" providerId="LiveId" clId="{D6C6873A-8E76-43CF-8F5C-F376D7204586}" dt="2022-09-12T04:51:10.922" v="328" actId="47"/>
        <pc:sldMkLst>
          <pc:docMk/>
          <pc:sldMk cId="3419125419" sldId="256"/>
        </pc:sldMkLst>
        <pc:spChg chg="del">
          <ac:chgData name="Anamika Pandey" userId="703ed2f5149cae2d" providerId="LiveId" clId="{D6C6873A-8E76-43CF-8F5C-F376D7204586}" dt="2022-09-11T18:17:03.724" v="0" actId="21"/>
          <ac:spMkLst>
            <pc:docMk/>
            <pc:sldMk cId="3419125419" sldId="256"/>
            <ac:spMk id="5" creationId="{00000000-0000-0000-0000-000000000000}"/>
          </ac:spMkLst>
        </pc:spChg>
      </pc:sldChg>
      <pc:sldChg chg="addSp modSp new mod">
        <pc:chgData name="Anamika Pandey" userId="703ed2f5149cae2d" providerId="LiveId" clId="{D6C6873A-8E76-43CF-8F5C-F376D7204586}" dt="2022-09-11T18:18:20.297" v="40" actId="2711"/>
        <pc:sldMkLst>
          <pc:docMk/>
          <pc:sldMk cId="2580776320" sldId="323"/>
        </pc:sldMkLst>
        <pc:spChg chg="add mod">
          <ac:chgData name="Anamika Pandey" userId="703ed2f5149cae2d" providerId="LiveId" clId="{D6C6873A-8E76-43CF-8F5C-F376D7204586}" dt="2022-09-11T18:18:20.297" v="40" actId="2711"/>
          <ac:spMkLst>
            <pc:docMk/>
            <pc:sldMk cId="2580776320" sldId="323"/>
            <ac:spMk id="3" creationId="{E6AEE49B-436D-BA2F-C773-995D794B8221}"/>
          </ac:spMkLst>
        </pc:spChg>
      </pc:sldChg>
      <pc:sldChg chg="new del">
        <pc:chgData name="Anamika Pandey" userId="703ed2f5149cae2d" providerId="LiveId" clId="{D6C6873A-8E76-43CF-8F5C-F376D7204586}" dt="2022-09-11T18:18:41.415" v="42" actId="680"/>
        <pc:sldMkLst>
          <pc:docMk/>
          <pc:sldMk cId="642229675" sldId="324"/>
        </pc:sldMkLst>
      </pc:sldChg>
      <pc:sldChg chg="new del">
        <pc:chgData name="Anamika Pandey" userId="703ed2f5149cae2d" providerId="LiveId" clId="{D6C6873A-8E76-43CF-8F5C-F376D7204586}" dt="2022-09-11T18:20:40.506" v="60" actId="47"/>
        <pc:sldMkLst>
          <pc:docMk/>
          <pc:sldMk cId="1203701750" sldId="324"/>
        </pc:sldMkLst>
      </pc:sldChg>
      <pc:sldChg chg="new del">
        <pc:chgData name="Anamika Pandey" userId="703ed2f5149cae2d" providerId="LiveId" clId="{D6C6873A-8E76-43CF-8F5C-F376D7204586}" dt="2022-09-11T18:18:45.098" v="44" actId="47"/>
        <pc:sldMkLst>
          <pc:docMk/>
          <pc:sldMk cId="2894987415" sldId="324"/>
        </pc:sldMkLst>
      </pc:sldChg>
      <pc:sldChg chg="addSp delSp modSp add mod">
        <pc:chgData name="Anamika Pandey" userId="703ed2f5149cae2d" providerId="LiveId" clId="{D6C6873A-8E76-43CF-8F5C-F376D7204586}" dt="2022-09-11T18:20:38.177" v="59" actId="20577"/>
        <pc:sldMkLst>
          <pc:docMk/>
          <pc:sldMk cId="0" sldId="325"/>
        </pc:sldMkLst>
        <pc:spChg chg="add del mod">
          <ac:chgData name="Anamika Pandey" userId="703ed2f5149cae2d" providerId="LiveId" clId="{D6C6873A-8E76-43CF-8F5C-F376D7204586}" dt="2022-09-11T18:20:38.177" v="59" actId="20577"/>
          <ac:spMkLst>
            <pc:docMk/>
            <pc:sldMk cId="0" sldId="325"/>
            <ac:spMk id="3075" creationId="{2FDD348A-E26B-B152-54B6-FDB0B9BBB1BD}"/>
          </ac:spMkLst>
        </pc:spChg>
      </pc:sldChg>
      <pc:sldChg chg="new del">
        <pc:chgData name="Anamika Pandey" userId="703ed2f5149cae2d" providerId="LiveId" clId="{D6C6873A-8E76-43CF-8F5C-F376D7204586}" dt="2022-09-11T18:30:30.399" v="325" actId="47"/>
        <pc:sldMkLst>
          <pc:docMk/>
          <pc:sldMk cId="189330777" sldId="326"/>
        </pc:sldMkLst>
      </pc:sldChg>
      <pc:sldChg chg="modSp add mod">
        <pc:chgData name="Anamika Pandey" userId="703ed2f5149cae2d" providerId="LiveId" clId="{D6C6873A-8E76-43CF-8F5C-F376D7204586}" dt="2022-09-11T18:30:12.120" v="324" actId="20577"/>
        <pc:sldMkLst>
          <pc:docMk/>
          <pc:sldMk cId="0" sldId="327"/>
        </pc:sldMkLst>
        <pc:spChg chg="mod">
          <ac:chgData name="Anamika Pandey" userId="703ed2f5149cae2d" providerId="LiveId" clId="{D6C6873A-8E76-43CF-8F5C-F376D7204586}" dt="2022-09-11T18:21:00.124" v="63" actId="27636"/>
          <ac:spMkLst>
            <pc:docMk/>
            <pc:sldMk cId="0" sldId="327"/>
            <ac:spMk id="6" creationId="{4AAD3FB3-E99B-2A57-3197-A47BDEA5053B}"/>
          </ac:spMkLst>
        </pc:spChg>
        <pc:spChg chg="mod">
          <ac:chgData name="Anamika Pandey" userId="703ed2f5149cae2d" providerId="LiveId" clId="{D6C6873A-8E76-43CF-8F5C-F376D7204586}" dt="2022-09-11T18:21:13.732" v="65" actId="1076"/>
          <ac:spMkLst>
            <pc:docMk/>
            <pc:sldMk cId="0" sldId="327"/>
            <ac:spMk id="4121" creationId="{85FA5A30-2DFA-3987-95EF-065B7EAFBFC1}"/>
          </ac:spMkLst>
        </pc:spChg>
        <pc:graphicFrameChg chg="mod modGraphic">
          <ac:chgData name="Anamika Pandey" userId="703ed2f5149cae2d" providerId="LiveId" clId="{D6C6873A-8E76-43CF-8F5C-F376D7204586}" dt="2022-09-11T18:30:12.120" v="324" actId="20577"/>
          <ac:graphicFrameMkLst>
            <pc:docMk/>
            <pc:sldMk cId="0" sldId="327"/>
            <ac:graphicFrameMk id="2" creationId="{362DCCB2-0E0B-886F-2E2D-3147C4D30F95}"/>
          </ac:graphicFrameMkLst>
        </pc:graphicFrameChg>
      </pc:sldChg>
      <pc:sldChg chg="addSp modSp new mod">
        <pc:chgData name="Anamika Pandey" userId="703ed2f5149cae2d" providerId="LiveId" clId="{D6C6873A-8E76-43CF-8F5C-F376D7204586}" dt="2022-09-11T18:24:25.508" v="103" actId="403"/>
        <pc:sldMkLst>
          <pc:docMk/>
          <pc:sldMk cId="747355561" sldId="328"/>
        </pc:sldMkLst>
        <pc:spChg chg="add mod">
          <ac:chgData name="Anamika Pandey" userId="703ed2f5149cae2d" providerId="LiveId" clId="{D6C6873A-8E76-43CF-8F5C-F376D7204586}" dt="2022-09-11T18:24:25.508" v="103" actId="403"/>
          <ac:spMkLst>
            <pc:docMk/>
            <pc:sldMk cId="747355561" sldId="328"/>
            <ac:spMk id="3" creationId="{BE16983B-01CC-6068-FB86-8B2DEC5BBBED}"/>
          </ac:spMkLst>
        </pc:spChg>
      </pc:sldChg>
      <pc:sldChg chg="addSp delSp modSp new mod">
        <pc:chgData name="Anamika Pandey" userId="703ed2f5149cae2d" providerId="LiveId" clId="{D6C6873A-8E76-43CF-8F5C-F376D7204586}" dt="2022-09-11T18:25:44.664" v="154" actId="14100"/>
        <pc:sldMkLst>
          <pc:docMk/>
          <pc:sldMk cId="1414012304" sldId="329"/>
        </pc:sldMkLst>
        <pc:spChg chg="add del mod">
          <ac:chgData name="Anamika Pandey" userId="703ed2f5149cae2d" providerId="LiveId" clId="{D6C6873A-8E76-43CF-8F5C-F376D7204586}" dt="2022-09-11T18:24:56.563" v="112" actId="21"/>
          <ac:spMkLst>
            <pc:docMk/>
            <pc:sldMk cId="1414012304" sldId="329"/>
            <ac:spMk id="3" creationId="{35EACE60-7B3E-516F-DAFF-EC88BB9D10B5}"/>
          </ac:spMkLst>
        </pc:spChg>
        <pc:spChg chg="add mod">
          <ac:chgData name="Anamika Pandey" userId="703ed2f5149cae2d" providerId="LiveId" clId="{D6C6873A-8E76-43CF-8F5C-F376D7204586}" dt="2022-09-11T18:25:44.664" v="154" actId="14100"/>
          <ac:spMkLst>
            <pc:docMk/>
            <pc:sldMk cId="1414012304" sldId="329"/>
            <ac:spMk id="4" creationId="{F8E58BFF-7CF7-86FC-0A26-5F0DF21BCDB0}"/>
          </ac:spMkLst>
        </pc:spChg>
      </pc:sldChg>
      <pc:sldChg chg="new del">
        <pc:chgData name="Anamika Pandey" userId="703ed2f5149cae2d" providerId="LiveId" clId="{D6C6873A-8E76-43CF-8F5C-F376D7204586}" dt="2022-09-11T18:30:32.937" v="327" actId="47"/>
        <pc:sldMkLst>
          <pc:docMk/>
          <pc:sldMk cId="3441753824" sldId="330"/>
        </pc:sldMkLst>
      </pc:sldChg>
    </pc:docChg>
  </pc:docChgLst>
  <pc:docChgLst>
    <pc:chgData name="velduti gopinath" userId="2e77f299b7626a9f" providerId="LiveId" clId="{A2313FE6-2024-4A9D-BB72-76B082D063AB}"/>
    <pc:docChg chg="addSld modSld">
      <pc:chgData name="velduti gopinath" userId="2e77f299b7626a9f" providerId="LiveId" clId="{A2313FE6-2024-4A9D-BB72-76B082D063AB}" dt="2023-03-13T06:07:26.985" v="13"/>
      <pc:docMkLst>
        <pc:docMk/>
      </pc:docMkLst>
      <pc:sldChg chg="modSp new mod">
        <pc:chgData name="velduti gopinath" userId="2e77f299b7626a9f" providerId="LiveId" clId="{A2313FE6-2024-4A9D-BB72-76B082D063AB}" dt="2023-03-13T06:07:26.985" v="13"/>
        <pc:sldMkLst>
          <pc:docMk/>
          <pc:sldMk cId="2286770499" sldId="339"/>
        </pc:sldMkLst>
        <pc:spChg chg="mod">
          <ac:chgData name="velduti gopinath" userId="2e77f299b7626a9f" providerId="LiveId" clId="{A2313FE6-2024-4A9D-BB72-76B082D063AB}" dt="2023-03-13T06:07:26.985" v="13"/>
          <ac:spMkLst>
            <pc:docMk/>
            <pc:sldMk cId="2286770499" sldId="339"/>
            <ac:spMk id="2" creationId="{EB8A2873-A5E2-6E5F-5E82-C7D7D28D39B9}"/>
          </ac:spMkLst>
        </pc:spChg>
        <pc:spChg chg="mod">
          <ac:chgData name="velduti gopinath" userId="2e77f299b7626a9f" providerId="LiveId" clId="{A2313FE6-2024-4A9D-BB72-76B082D063AB}" dt="2023-03-13T06:07:12.908" v="1"/>
          <ac:spMkLst>
            <pc:docMk/>
            <pc:sldMk cId="2286770499" sldId="339"/>
            <ac:spMk id="3" creationId="{9F1D8831-F358-198F-A298-68DBFCFA33D8}"/>
          </ac:spMkLst>
        </pc:spChg>
      </pc:sldChg>
    </pc:docChg>
  </pc:docChgLst>
  <pc:docChgLst>
    <pc:chgData name="velduti gopinath" userId="2e77f299b7626a9f" providerId="LiveId" clId="{C242A049-FAC1-413C-9700-B79AAD7E8EC8}"/>
    <pc:docChg chg="custSel addSld delSld modSld sldOrd">
      <pc:chgData name="velduti gopinath" userId="2e77f299b7626a9f" providerId="LiveId" clId="{C242A049-FAC1-413C-9700-B79AAD7E8EC8}" dt="2023-02-23T16:44:41.706" v="141"/>
      <pc:docMkLst>
        <pc:docMk/>
      </pc:docMkLst>
      <pc:sldChg chg="modSp mod">
        <pc:chgData name="velduti gopinath" userId="2e77f299b7626a9f" providerId="LiveId" clId="{C242A049-FAC1-413C-9700-B79AAD7E8EC8}" dt="2023-02-23T16:38:18.986" v="41" actId="207"/>
        <pc:sldMkLst>
          <pc:docMk/>
          <pc:sldMk cId="1093522139" sldId="282"/>
        </pc:sldMkLst>
        <pc:spChg chg="mod">
          <ac:chgData name="velduti gopinath" userId="2e77f299b7626a9f" providerId="LiveId" clId="{C242A049-FAC1-413C-9700-B79AAD7E8EC8}" dt="2023-02-23T16:38:18.986" v="41" actId="207"/>
          <ac:spMkLst>
            <pc:docMk/>
            <pc:sldMk cId="1093522139" sldId="282"/>
            <ac:spMk id="2" creationId="{00000000-0000-0000-0000-000000000000}"/>
          </ac:spMkLst>
        </pc:spChg>
      </pc:sldChg>
      <pc:sldChg chg="ord">
        <pc:chgData name="velduti gopinath" userId="2e77f299b7626a9f" providerId="LiveId" clId="{C242A049-FAC1-413C-9700-B79AAD7E8EC8}" dt="2023-02-23T16:44:41.706" v="141"/>
        <pc:sldMkLst>
          <pc:docMk/>
          <pc:sldMk cId="4231023397" sldId="295"/>
        </pc:sldMkLst>
      </pc:sldChg>
      <pc:sldChg chg="ord">
        <pc:chgData name="velduti gopinath" userId="2e77f299b7626a9f" providerId="LiveId" clId="{C242A049-FAC1-413C-9700-B79AAD7E8EC8}" dt="2023-02-23T16:44:22.897" v="139"/>
        <pc:sldMkLst>
          <pc:docMk/>
          <pc:sldMk cId="975022460" sldId="296"/>
        </pc:sldMkLst>
      </pc:sldChg>
      <pc:sldChg chg="ord">
        <pc:chgData name="velduti gopinath" userId="2e77f299b7626a9f" providerId="LiveId" clId="{C242A049-FAC1-413C-9700-B79AAD7E8EC8}" dt="2023-02-23T16:44:05.019" v="137"/>
        <pc:sldMkLst>
          <pc:docMk/>
          <pc:sldMk cId="1030774891" sldId="297"/>
        </pc:sldMkLst>
      </pc:sldChg>
      <pc:sldChg chg="ord">
        <pc:chgData name="velduti gopinath" userId="2e77f299b7626a9f" providerId="LiveId" clId="{C242A049-FAC1-413C-9700-B79AAD7E8EC8}" dt="2023-02-23T16:43:49.388" v="135"/>
        <pc:sldMkLst>
          <pc:docMk/>
          <pc:sldMk cId="752043236" sldId="298"/>
        </pc:sldMkLst>
      </pc:sldChg>
      <pc:sldChg chg="del">
        <pc:chgData name="velduti gopinath" userId="2e77f299b7626a9f" providerId="LiveId" clId="{C242A049-FAC1-413C-9700-B79AAD7E8EC8}" dt="2023-02-23T16:13:04.154" v="15" actId="2696"/>
        <pc:sldMkLst>
          <pc:docMk/>
          <pc:sldMk cId="2580776320" sldId="323"/>
        </pc:sldMkLst>
      </pc:sldChg>
      <pc:sldChg chg="del">
        <pc:chgData name="velduti gopinath" userId="2e77f299b7626a9f" providerId="LiveId" clId="{C242A049-FAC1-413C-9700-B79AAD7E8EC8}" dt="2023-02-23T16:40:40.959" v="128" actId="2696"/>
        <pc:sldMkLst>
          <pc:docMk/>
          <pc:sldMk cId="747355561" sldId="328"/>
        </pc:sldMkLst>
      </pc:sldChg>
      <pc:sldChg chg="ord">
        <pc:chgData name="velduti gopinath" userId="2e77f299b7626a9f" providerId="LiveId" clId="{C242A049-FAC1-413C-9700-B79AAD7E8EC8}" dt="2023-02-23T16:13:26.198" v="19"/>
        <pc:sldMkLst>
          <pc:docMk/>
          <pc:sldMk cId="1414012304" sldId="329"/>
        </pc:sldMkLst>
      </pc:sldChg>
      <pc:sldChg chg="add ord">
        <pc:chgData name="velduti gopinath" userId="2e77f299b7626a9f" providerId="LiveId" clId="{C242A049-FAC1-413C-9700-B79AAD7E8EC8}" dt="2023-02-23T16:11:55.749" v="11"/>
        <pc:sldMkLst>
          <pc:docMk/>
          <pc:sldMk cId="1365964775" sldId="330"/>
        </pc:sldMkLst>
      </pc:sldChg>
      <pc:sldChg chg="add ord">
        <pc:chgData name="velduti gopinath" userId="2e77f299b7626a9f" providerId="LiveId" clId="{C242A049-FAC1-413C-9700-B79AAD7E8EC8}" dt="2023-02-23T16:15:07.696" v="26"/>
        <pc:sldMkLst>
          <pc:docMk/>
          <pc:sldMk cId="2639463882" sldId="331"/>
        </pc:sldMkLst>
      </pc:sldChg>
      <pc:sldChg chg="add">
        <pc:chgData name="velduti gopinath" userId="2e77f299b7626a9f" providerId="LiveId" clId="{C242A049-FAC1-413C-9700-B79AAD7E8EC8}" dt="2023-02-23T16:12:16.864" v="12" actId="2890"/>
        <pc:sldMkLst>
          <pc:docMk/>
          <pc:sldMk cId="2827401478" sldId="332"/>
        </pc:sldMkLst>
      </pc:sldChg>
      <pc:sldChg chg="add ord">
        <pc:chgData name="velduti gopinath" userId="2e77f299b7626a9f" providerId="LiveId" clId="{C242A049-FAC1-413C-9700-B79AAD7E8EC8}" dt="2023-02-23T16:15:00.938" v="24"/>
        <pc:sldMkLst>
          <pc:docMk/>
          <pc:sldMk cId="1882294249" sldId="333"/>
        </pc:sldMkLst>
      </pc:sldChg>
      <pc:sldChg chg="add ord">
        <pc:chgData name="velduti gopinath" userId="2e77f299b7626a9f" providerId="LiveId" clId="{C242A049-FAC1-413C-9700-B79AAD7E8EC8}" dt="2023-02-23T16:33:33.877" v="29"/>
        <pc:sldMkLst>
          <pc:docMk/>
          <pc:sldMk cId="3649503345" sldId="334"/>
        </pc:sldMkLst>
      </pc:sldChg>
      <pc:sldChg chg="add ord">
        <pc:chgData name="velduti gopinath" userId="2e77f299b7626a9f" providerId="LiveId" clId="{C242A049-FAC1-413C-9700-B79AAD7E8EC8}" dt="2023-02-23T16:34:04.286" v="32"/>
        <pc:sldMkLst>
          <pc:docMk/>
          <pc:sldMk cId="3033680930" sldId="335"/>
        </pc:sldMkLst>
      </pc:sldChg>
      <pc:sldChg chg="add ord">
        <pc:chgData name="velduti gopinath" userId="2e77f299b7626a9f" providerId="LiveId" clId="{C242A049-FAC1-413C-9700-B79AAD7E8EC8}" dt="2023-02-23T16:34:34.452" v="35"/>
        <pc:sldMkLst>
          <pc:docMk/>
          <pc:sldMk cId="1242184545" sldId="336"/>
        </pc:sldMkLst>
      </pc:sldChg>
      <pc:sldChg chg="add ord">
        <pc:chgData name="velduti gopinath" userId="2e77f299b7626a9f" providerId="LiveId" clId="{C242A049-FAC1-413C-9700-B79AAD7E8EC8}" dt="2023-02-23T16:35:11.580" v="38"/>
        <pc:sldMkLst>
          <pc:docMk/>
          <pc:sldMk cId="2502990295" sldId="337"/>
        </pc:sldMkLst>
      </pc:sldChg>
      <pc:sldChg chg="addSp modSp new mod modClrScheme chgLayout">
        <pc:chgData name="velduti gopinath" userId="2e77f299b7626a9f" providerId="LiveId" clId="{C242A049-FAC1-413C-9700-B79AAD7E8EC8}" dt="2023-02-23T16:40:13.661" v="124" actId="255"/>
        <pc:sldMkLst>
          <pc:docMk/>
          <pc:sldMk cId="2620235513" sldId="338"/>
        </pc:sldMkLst>
        <pc:spChg chg="mod ord">
          <ac:chgData name="velduti gopinath" userId="2e77f299b7626a9f" providerId="LiveId" clId="{C242A049-FAC1-413C-9700-B79AAD7E8EC8}" dt="2023-02-23T16:38:39.721" v="42" actId="700"/>
          <ac:spMkLst>
            <pc:docMk/>
            <pc:sldMk cId="2620235513" sldId="338"/>
            <ac:spMk id="2" creationId="{2680F712-0C4B-C5A5-18BE-FECC9B7F65F5}"/>
          </ac:spMkLst>
        </pc:spChg>
        <pc:spChg chg="add mod ord">
          <ac:chgData name="velduti gopinath" userId="2e77f299b7626a9f" providerId="LiveId" clId="{C242A049-FAC1-413C-9700-B79AAD7E8EC8}" dt="2023-02-23T16:39:22.072" v="63" actId="255"/>
          <ac:spMkLst>
            <pc:docMk/>
            <pc:sldMk cId="2620235513" sldId="338"/>
            <ac:spMk id="3" creationId="{11BFA2A5-629A-02F2-3CC4-B210D0076FD4}"/>
          </ac:spMkLst>
        </pc:spChg>
        <pc:spChg chg="add mod ord">
          <ac:chgData name="velduti gopinath" userId="2e77f299b7626a9f" providerId="LiveId" clId="{C242A049-FAC1-413C-9700-B79AAD7E8EC8}" dt="2023-02-23T16:40:13.661" v="124" actId="255"/>
          <ac:spMkLst>
            <pc:docMk/>
            <pc:sldMk cId="2620235513" sldId="338"/>
            <ac:spMk id="4" creationId="{BDACDA78-5B7C-D9DF-3487-37F05DE88DCF}"/>
          </ac:spMkLst>
        </pc:spChg>
      </pc:sldChg>
      <pc:sldChg chg="add ord">
        <pc:chgData name="velduti gopinath" userId="2e77f299b7626a9f" providerId="LiveId" clId="{C242A049-FAC1-413C-9700-B79AAD7E8EC8}" dt="2023-02-23T16:42:20.813" v="133"/>
        <pc:sldMkLst>
          <pc:docMk/>
          <pc:sldMk cId="2662789614" sldId="339"/>
        </pc:sldMkLst>
      </pc:sldChg>
      <pc:sldChg chg="add">
        <pc:chgData name="velduti gopinath" userId="2e77f299b7626a9f" providerId="LiveId" clId="{C242A049-FAC1-413C-9700-B79AAD7E8EC8}" dt="2023-02-23T16:41:44.186" v="129" actId="2890"/>
        <pc:sldMkLst>
          <pc:docMk/>
          <pc:sldMk cId="2042605398" sldId="3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547AB-7ABA-43CA-831E-72B1E57916D4}" type="datetimeFigureOut">
              <a:rPr lang="en-IN" smtClean="0"/>
              <a:t>19-04-2023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51A96-4AB0-43E8-9775-1C0D4C4854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087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51A96-4AB0-43E8-9775-1C0D4C4854DE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987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3184-0C0F-4A85-89A5-7EFE0EE28356}" type="datetime1">
              <a:rPr lang="en-IN" smtClean="0"/>
              <a:t>19-04-2023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299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CA2F-0DBD-47F2-8202-00D67ACCB0FE}" type="datetime1">
              <a:rPr lang="en-IN" smtClean="0"/>
              <a:t>19-04-2023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184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BBAD-86FB-42D6-8722-4D30782BD1AF}" type="datetime1">
              <a:rPr lang="en-IN" smtClean="0"/>
              <a:t>19-04-2023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309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89A14-6483-4ECA-B455-60C8421340E7}" type="datetime1">
              <a:rPr lang="en-IN" smtClean="0"/>
              <a:t>19-04-2023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09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1723-FB6F-4477-927F-1D8D9E1C49D5}" type="datetime1">
              <a:rPr lang="en-IN" smtClean="0"/>
              <a:t>19-04-2023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848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4875-42B9-4657-BF88-8D3A79ECC348}" type="datetime1">
              <a:rPr lang="en-IN" smtClean="0"/>
              <a:t>19-04-2023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285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FCE2-68FF-4C4F-AAED-4EA63112CA23}" type="datetime1">
              <a:rPr lang="en-IN" smtClean="0"/>
              <a:t>19-04-2023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800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3C47E-8C20-4E3A-B27C-7B2A35DBC87D}" type="datetime1">
              <a:rPr lang="en-IN" smtClean="0"/>
              <a:t>19-04-2023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23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8BE55-C04B-4321-9825-DD4016B0E112}" type="datetime1">
              <a:rPr lang="en-IN" smtClean="0"/>
              <a:t>19-04-2023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23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04EB-42B4-4148-903D-FC7AE343F9AE}" type="datetime1">
              <a:rPr lang="en-IN" smtClean="0"/>
              <a:t>19-04-2023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12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C4D0-EEA6-49CD-86AB-6FAED0422395}" type="datetime1">
              <a:rPr lang="en-IN" smtClean="0"/>
              <a:t>19-04-2023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749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810E8-7D09-49DE-8A24-36952B6277A8}" type="datetime1">
              <a:rPr lang="en-IN" smtClean="0"/>
              <a:t>19-04-2023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F5B7B-0C93-41A6-A3A2-8398AEE8472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1491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>
            <a:extLst>
              <a:ext uri="{FF2B5EF4-FFF2-40B4-BE49-F238E27FC236}">
                <a16:creationId xmlns:a16="http://schemas.microsoft.com/office/drawing/2014/main" id="{D265D6CB-03EB-0D00-E16D-DA51BC02A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426" y="1716883"/>
            <a:ext cx="580429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75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3075" name="TextBox 3">
            <a:extLst>
              <a:ext uri="{FF2B5EF4-FFF2-40B4-BE49-F238E27FC236}">
                <a16:creationId xmlns:a16="http://schemas.microsoft.com/office/drawing/2014/main" id="{2FDD348A-E26B-B152-54B6-FDB0B9BBB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758" y="2918222"/>
            <a:ext cx="640913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2100" dirty="0">
                <a:latin typeface="Book Antiqua" panose="02040602050305030304" pitchFamily="18" charset="0"/>
              </a:rPr>
              <a:t>TITLE OF THE TOPIC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IN" sz="2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Apexogenesis</a:t>
            </a:r>
            <a:r>
              <a:rPr lang="en-IN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 &amp; Apexification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100" dirty="0">
              <a:latin typeface="Book Antiqua" panose="02040602050305030304" pitchFamily="18" charset="0"/>
            </a:endParaRP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DFBB5845-FF5D-C30F-B4BF-103571724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1" y="4866086"/>
            <a:ext cx="640913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75">
                <a:latin typeface="Book Antiqua" panose="02040602050305030304" pitchFamily="18" charset="0"/>
              </a:rPr>
              <a:t>DEPARTMENT OF CONSERVATIVE DENTISTRY AND ENDODONTICS </a:t>
            </a:r>
          </a:p>
        </p:txBody>
      </p:sp>
      <p:pic>
        <p:nvPicPr>
          <p:cNvPr id="3077" name="Picture 6">
            <a:extLst>
              <a:ext uri="{FF2B5EF4-FFF2-40B4-BE49-F238E27FC236}">
                <a16:creationId xmlns:a16="http://schemas.microsoft.com/office/drawing/2014/main" id="{808477A7-FD40-FCFB-940D-F759C9439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>
            <a:fillRect/>
          </a:stretch>
        </p:blipFill>
        <p:spPr bwMode="auto">
          <a:xfrm>
            <a:off x="1143000" y="842963"/>
            <a:ext cx="1172766" cy="118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Slide Number Placeholder 1">
            <a:extLst>
              <a:ext uri="{FF2B5EF4-FFF2-40B4-BE49-F238E27FC236}">
                <a16:creationId xmlns:a16="http://schemas.microsoft.com/office/drawing/2014/main" id="{AA75F579-C52C-6254-FA74-4AB4DBB2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hlink"/>
              </a:buClr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hlink"/>
              </a:buClr>
              <a:buChar char="•"/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hlink"/>
              </a:buClr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hlink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3FAFB92-3676-4433-AE97-EA029C49E962}" type="slidenum">
              <a:rPr lang="en-US" altLang="en-US" sz="105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05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7982" y="581419"/>
            <a:ext cx="490608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Stages of root development</a:t>
            </a:r>
          </a:p>
          <a:p>
            <a:pPr algn="ctr"/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Cvek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1972</a:t>
            </a:r>
            <a:endParaRPr lang="en-IN" sz="3200" u="sng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B8596-745A-43DB-98D2-0CC2BA5C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10</a:t>
            </a:fld>
            <a:endParaRPr lang="en-IN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EE25F50-FB1B-4B14-99AF-0034C74D8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7" y="2024743"/>
            <a:ext cx="8910735" cy="3713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8050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8894" y="1072081"/>
            <a:ext cx="744070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</a:rPr>
              <a:t>Problems associated with immature apex</a:t>
            </a:r>
          </a:p>
          <a:p>
            <a:pPr algn="ctr"/>
            <a:endParaRPr lang="en-US" sz="2800" b="1" u="sng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open apices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 dentinal walls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 </a:t>
            </a:r>
            <a:r>
              <a:rPr lang="en-I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periapical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roots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 of crown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Discoloration on long standing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A96B8C-6E8F-4577-93FD-E4A96F9E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9492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3649" y="828288"/>
            <a:ext cx="816465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u="sng" dirty="0">
                <a:solidFill>
                  <a:srgbClr val="FFC000"/>
                </a:solidFill>
                <a:latin typeface="Times New Roman" panose="02020603050405020304" pitchFamily="18" charset="0"/>
              </a:rPr>
              <a:t>Diagnosis and case assessment</a:t>
            </a:r>
          </a:p>
          <a:p>
            <a:pPr algn="ctr"/>
            <a:endParaRPr lang="en-IN" sz="3200" b="1" u="sng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endParaRPr lang="en-IN" sz="2800" b="1" dirty="0">
              <a:solidFill>
                <a:srgbClr val="3793AB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</a:rPr>
              <a:t>Clinical assessment of pulp status, clinical &amp; radiographic </a:t>
            </a:r>
            <a:r>
              <a:rPr lang="en-IN" sz="2000" b="1" dirty="0">
                <a:latin typeface="Times New Roman" panose="02020603050405020304" pitchFamily="18" charset="0"/>
              </a:rPr>
              <a:t>examination. Subjective symptoms</a:t>
            </a:r>
          </a:p>
          <a:p>
            <a:pPr algn="just"/>
            <a:endParaRPr lang="en-IN" sz="2000" b="1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</a:rPr>
              <a:t>Pain history </a:t>
            </a:r>
            <a:r>
              <a:rPr lang="en-US" sz="2000" b="1" dirty="0">
                <a:latin typeface="TimesNewRomanPSMT"/>
              </a:rPr>
              <a:t>– </a:t>
            </a:r>
            <a:r>
              <a:rPr lang="en-US" sz="2000" b="1" dirty="0">
                <a:latin typeface="Times New Roman" panose="02020603050405020304" pitchFamily="18" charset="0"/>
              </a:rPr>
              <a:t>spontaneous, severe, long lasting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</a:rPr>
              <a:t>Throbbing, tender to touch - pulpal necrosis with apical </a:t>
            </a:r>
            <a:r>
              <a:rPr lang="en-IN" sz="2000" b="1" dirty="0">
                <a:latin typeface="Times New Roman" panose="02020603050405020304" pitchFamily="18" charset="0"/>
              </a:rPr>
              <a:t>periodontitis or acute abscess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sz="2000" b="1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</a:rPr>
              <a:t>Swelling /sinus tract - indicates pulpal necrosis and acute or chronic </a:t>
            </a:r>
            <a:r>
              <a:rPr lang="en-IN" sz="2000" b="1" dirty="0">
                <a:latin typeface="Times New Roman" panose="02020603050405020304" pitchFamily="18" charset="0"/>
              </a:rPr>
              <a:t>abscess respectively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sz="2000" b="1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</a:rPr>
              <a:t>Tenderness to percussion -inflammation in the </a:t>
            </a:r>
            <a:r>
              <a:rPr lang="en-US" sz="2000" b="1" dirty="0" err="1">
                <a:latin typeface="Times New Roman" panose="02020603050405020304" pitchFamily="18" charset="0"/>
              </a:rPr>
              <a:t>periapical</a:t>
            </a:r>
            <a:r>
              <a:rPr lang="en-US" sz="2000" b="1" dirty="0">
                <a:latin typeface="Times New Roman" panose="02020603050405020304" pitchFamily="18" charset="0"/>
              </a:rPr>
              <a:t> tissues.</a:t>
            </a:r>
            <a:endParaRPr lang="en-IN" sz="20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360C97-EE1C-4D43-939E-BF63B948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8019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4481" y="1037461"/>
            <a:ext cx="745991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  <a:p>
            <a:pPr algn="ctr"/>
            <a:endParaRPr lang="en-IN" sz="2400" b="1" dirty="0">
              <a:solidFill>
                <a:srgbClr val="3793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dirty="0">
              <a:solidFill>
                <a:srgbClr val="3793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is based on the vitality of the pulp.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immature tooth has vital pulp, exhibiting reversible pulpitis, then physiological root end development or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apexogenesis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attempted.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other hand if irreversible pulpitis is present or pulp is necrotic, then root end closure or apexification is induced.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140154-B6B2-4637-A754-F9791A3C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8982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4824" y="522514"/>
            <a:ext cx="58303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u="sng" dirty="0">
                <a:solidFill>
                  <a:srgbClr val="FFC000"/>
                </a:solidFill>
                <a:latin typeface="Arial" panose="020B0604020202020204" pitchFamily="34" charset="0"/>
              </a:rPr>
              <a:t>Apexogenesis/ vital pulp therapy</a:t>
            </a:r>
            <a:endParaRPr lang="en-IN" sz="3200" b="1" u="sng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142765"/>
            <a:ext cx="734209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>
                <a:solidFill>
                  <a:srgbClr val="FFFFFF"/>
                </a:solidFill>
                <a:latin typeface="Arial" panose="020B0604020202020204" pitchFamily="34" charset="0"/>
              </a:rPr>
              <a:t>A</a:t>
            </a:r>
            <a:r>
              <a:rPr lang="en-IN" sz="2400" b="1" dirty="0">
                <a:solidFill>
                  <a:srgbClr val="FFFFFF"/>
                </a:solidFill>
                <a:latin typeface="Arial" panose="020B0604020202020204" pitchFamily="34" charset="0"/>
              </a:rPr>
              <a:t>pexogenesis </a:t>
            </a:r>
            <a:r>
              <a:rPr lang="en-IN" sz="2400" dirty="0">
                <a:solidFill>
                  <a:srgbClr val="FFFFFF"/>
                </a:solidFill>
                <a:latin typeface="Arial" panose="020B0604020202020204" pitchFamily="34" charset="0"/>
              </a:rPr>
              <a:t>is defined as 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treatment of a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vital pulp in an </a:t>
            </a:r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</a:rPr>
              <a:t>immature tooth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to permit continued root growth and apical closure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. A vital pulp of an immature tooth may have a </a:t>
            </a:r>
            <a:r>
              <a:rPr lang="en-IN" sz="2400" dirty="0">
                <a:solidFill>
                  <a:srgbClr val="FFFFFF"/>
                </a:solidFill>
                <a:latin typeface="ArialMT"/>
              </a:rPr>
              <a:t>small exposure after trauma.” </a:t>
            </a:r>
            <a:r>
              <a:rPr lang="en-IN" sz="2400" dirty="0">
                <a:solidFill>
                  <a:srgbClr val="FFFFFF"/>
                </a:solidFill>
                <a:latin typeface="Arial" panose="020B0604020202020204" pitchFamily="34" charset="0"/>
              </a:rPr>
              <a:t>- </a:t>
            </a:r>
            <a:r>
              <a:rPr lang="en-IN" sz="2400" b="1" dirty="0">
                <a:solidFill>
                  <a:srgbClr val="FFFFFF"/>
                </a:solidFill>
                <a:latin typeface="Arial" panose="020B0604020202020204" pitchFamily="34" charset="0"/>
              </a:rPr>
              <a:t>Ingle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5" y="141582"/>
            <a:ext cx="8406882" cy="65748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6764E-4A8D-4190-9B3A-469887F4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963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126" y="690466"/>
            <a:ext cx="772574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u="sng" dirty="0">
                <a:solidFill>
                  <a:srgbClr val="FFC000"/>
                </a:solidFill>
                <a:latin typeface="Times New Roman" panose="02020603050405020304" pitchFamily="18" charset="0"/>
              </a:rPr>
              <a:t>INDICATIONS</a:t>
            </a:r>
          </a:p>
          <a:p>
            <a:endParaRPr lang="en-IN" sz="2000" b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</a:rPr>
              <a:t>Immature tooth with incomplete root formation and damage to the coronal pulp but with a presumed healthy radicular pulp.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abscess formation, excessive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haemorrhage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foul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odour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radiographic appearance</a:t>
            </a:r>
          </a:p>
          <a:p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</a:rPr>
              <a:t>Absence of sensitivity to percussion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</a:rPr>
              <a:t>No abnormal responses to thermal stimuli</a:t>
            </a:r>
            <a:endParaRPr lang="en-IN" sz="2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82A147-C042-42DB-A1CB-88B010464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6324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7FDB63-4C5D-4CC3-9424-7133B472713E}"/>
              </a:ext>
            </a:extLst>
          </p:cNvPr>
          <p:cNvSpPr/>
          <p:nvPr/>
        </p:nvSpPr>
        <p:spPr>
          <a:xfrm>
            <a:off x="466530" y="970384"/>
            <a:ext cx="795407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u="sng" dirty="0">
                <a:solidFill>
                  <a:srgbClr val="FFC000"/>
                </a:solidFill>
                <a:latin typeface="Times New Roman" panose="02020603050405020304" pitchFamily="18" charset="0"/>
              </a:rPr>
              <a:t>CONTRAINDICATIONS</a:t>
            </a:r>
          </a:p>
          <a:p>
            <a:endParaRPr lang="en-IN" sz="2400" b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</a:rPr>
              <a:t>Avulsed and replanted or severely luxated tooth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</a:rPr>
              <a:t>Severe crown root fracture that requires intraradicular retention for </a:t>
            </a:r>
            <a:r>
              <a:rPr lang="en-IN" sz="2400" b="1" dirty="0">
                <a:latin typeface="Times New Roman" panose="02020603050405020304" pitchFamily="18" charset="0"/>
              </a:rPr>
              <a:t>restoration</a:t>
            </a:r>
          </a:p>
          <a:p>
            <a:endParaRPr lang="en-IN" sz="2400" b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</a:rPr>
              <a:t>Tooth with an unfavorable horizontal root fracture (i.e. close to the </a:t>
            </a:r>
            <a:r>
              <a:rPr lang="en-IN" sz="2400" b="1" dirty="0">
                <a:latin typeface="Times New Roman" panose="02020603050405020304" pitchFamily="18" charset="0"/>
              </a:rPr>
              <a:t>gingival margin)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b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</a:rPr>
              <a:t>Carious tooth that is </a:t>
            </a:r>
            <a:r>
              <a:rPr lang="en-US" sz="2400" b="1" dirty="0" err="1">
                <a:latin typeface="Times New Roman" panose="02020603050405020304" pitchFamily="18" charset="0"/>
              </a:rPr>
              <a:t>unrestorable</a:t>
            </a:r>
            <a:endParaRPr lang="en-US" sz="2400" b="1" dirty="0">
              <a:latin typeface="Times New Roman" panose="02020603050405020304" pitchFamily="18" charset="0"/>
            </a:endParaRPr>
          </a:p>
          <a:p>
            <a:endParaRPr lang="en-IN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241739-B9F6-4E33-8F11-212C0C9D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7172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0383" y="1053422"/>
            <a:ext cx="733093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FFC000"/>
                </a:solidFill>
                <a:latin typeface="Times New Roman" panose="02020603050405020304" pitchFamily="18" charset="0"/>
              </a:rPr>
              <a:t>Goals of Apexogenesis </a:t>
            </a:r>
            <a:r>
              <a:rPr lang="en-US" sz="2400" b="1" u="sng" dirty="0">
                <a:solidFill>
                  <a:srgbClr val="FFC000"/>
                </a:solidFill>
                <a:latin typeface="Times New Roman" panose="02020603050405020304" pitchFamily="18" charset="0"/>
              </a:rPr>
              <a:t>: (Weber 1984)</a:t>
            </a:r>
          </a:p>
          <a:p>
            <a:endParaRPr lang="en-US" b="1" dirty="0">
              <a:latin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Sustaining a viable 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Hertwigs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Sheath, </a:t>
            </a:r>
            <a:r>
              <a:rPr lang="en-US" sz="2000" b="1" dirty="0">
                <a:latin typeface="Times New Roman" panose="02020603050405020304" pitchFamily="18" charset="0"/>
              </a:rPr>
              <a:t>thus allowing continued development of root length for a more favorable crown to root ratio.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Maintaining pulpal vitality, </a:t>
            </a:r>
            <a:r>
              <a:rPr lang="en-US" sz="2000" b="1" dirty="0">
                <a:latin typeface="Times New Roman" panose="02020603050405020304" pitchFamily="18" charset="0"/>
              </a:rPr>
              <a:t>thus allowing the remaining </a:t>
            </a:r>
            <a:r>
              <a:rPr lang="en-US" sz="2000" b="1" dirty="0" err="1">
                <a:latin typeface="Times New Roman" panose="02020603050405020304" pitchFamily="18" charset="0"/>
              </a:rPr>
              <a:t>odontoblasts</a:t>
            </a:r>
            <a:r>
              <a:rPr lang="en-US" sz="2000" b="1" dirty="0">
                <a:latin typeface="Times New Roman" panose="02020603050405020304" pitchFamily="18" charset="0"/>
              </a:rPr>
              <a:t> to lay down dentin, producing a thicker root and decreasing the chance of root </a:t>
            </a:r>
            <a:r>
              <a:rPr lang="en-IN" sz="2000" b="1" dirty="0">
                <a:latin typeface="Times New Roman" panose="02020603050405020304" pitchFamily="18" charset="0"/>
              </a:rPr>
              <a:t>fracture.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b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Promoting root end closure, </a:t>
            </a:r>
            <a:r>
              <a:rPr lang="en-US" sz="2000" b="1" dirty="0">
                <a:latin typeface="Times New Roman" panose="02020603050405020304" pitchFamily="18" charset="0"/>
              </a:rPr>
              <a:t>thus allowing a natural apical constriction for </a:t>
            </a:r>
            <a:r>
              <a:rPr lang="en-IN" sz="2000" b="1" dirty="0">
                <a:latin typeface="Times New Roman" panose="02020603050405020304" pitchFamily="18" charset="0"/>
              </a:rPr>
              <a:t>root canal filling. </a:t>
            </a:r>
            <a:r>
              <a:rPr lang="en-US" sz="2000" b="1" dirty="0">
                <a:latin typeface="Times New Roman" panose="02020603050405020304" pitchFamily="18" charset="0"/>
              </a:rPr>
              <a:t>Generating a dentinal bridge at the site of </a:t>
            </a:r>
            <a:r>
              <a:rPr lang="en-US" sz="2000" b="1" dirty="0" err="1">
                <a:latin typeface="Times New Roman" panose="02020603050405020304" pitchFamily="18" charset="0"/>
              </a:rPr>
              <a:t>pulpotomy</a:t>
            </a:r>
            <a:endParaRPr lang="en-IN" sz="2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D77A7F-18AC-44BB-99D9-27E5C386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113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942" y="163386"/>
            <a:ext cx="2231929" cy="35696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927" y="163387"/>
            <a:ext cx="883828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PROCEDURE</a:t>
            </a:r>
          </a:p>
          <a:p>
            <a:pPr algn="just"/>
            <a:endParaRPr lang="en-IN" sz="2400" b="1" dirty="0">
              <a:latin typeface="Times New Roman" panose="02020603050405020304" pitchFamily="18" charset="0"/>
            </a:endParaRPr>
          </a:p>
          <a:p>
            <a:pPr algn="just"/>
            <a:endParaRPr lang="en-IN" sz="2400" b="1" dirty="0">
              <a:latin typeface="Times New Roman" panose="02020603050405020304" pitchFamily="18" charset="0"/>
            </a:endParaRPr>
          </a:p>
          <a:p>
            <a:pPr algn="just"/>
            <a:r>
              <a:rPr lang="en-IN" sz="2000" b="1" dirty="0">
                <a:latin typeface="Times New Roman" panose="02020603050405020304" pitchFamily="18" charset="0"/>
              </a:rPr>
              <a:t>                                         Anesthetize and isolate.</a:t>
            </a:r>
          </a:p>
          <a:p>
            <a:pPr algn="just"/>
            <a:endParaRPr lang="en-IN" sz="2000" dirty="0">
              <a:latin typeface="Times New Roman" panose="02020603050405020304" pitchFamily="18" charset="0"/>
            </a:endParaRPr>
          </a:p>
          <a:p>
            <a:pPr algn="just"/>
            <a:endParaRPr lang="en-IN" sz="2000" dirty="0">
              <a:latin typeface="Times New Roman" panose="02020603050405020304" pitchFamily="18" charset="0"/>
            </a:endParaRPr>
          </a:p>
          <a:p>
            <a:pPr algn="just"/>
            <a:r>
              <a:rPr lang="en-IN" sz="2000" b="1" dirty="0">
                <a:latin typeface="Times New Roman" panose="02020603050405020304" pitchFamily="18" charset="0"/>
              </a:rPr>
              <a:t>               After local </a:t>
            </a:r>
            <a:r>
              <a:rPr lang="en-IN" sz="2000" b="1" dirty="0" err="1">
                <a:latin typeface="Times New Roman" panose="02020603050405020304" pitchFamily="18" charset="0"/>
              </a:rPr>
              <a:t>anesthesia</a:t>
            </a:r>
            <a:r>
              <a:rPr lang="en-IN" sz="2000" b="1" dirty="0">
                <a:latin typeface="Times New Roman" panose="02020603050405020304" pitchFamily="18" charset="0"/>
              </a:rPr>
              <a:t>, rubber dam isolation,</a:t>
            </a:r>
          </a:p>
          <a:p>
            <a:pPr algn="just"/>
            <a:r>
              <a:rPr lang="en-IN" sz="2000" b="1" dirty="0">
                <a:latin typeface="Times New Roman" panose="02020603050405020304" pitchFamily="18" charset="0"/>
              </a:rPr>
              <a:t>              a conventional </a:t>
            </a:r>
            <a:r>
              <a:rPr lang="en-US" sz="2000" b="1" dirty="0">
                <a:latin typeface="Times New Roman" panose="02020603050405020304" pitchFamily="18" charset="0"/>
              </a:rPr>
              <a:t>access cavity was made with a </a:t>
            </a:r>
          </a:p>
          <a:p>
            <a:pPr algn="just"/>
            <a:r>
              <a:rPr lang="en-US" sz="2000" b="1" dirty="0">
                <a:latin typeface="Times New Roman" panose="02020603050405020304" pitchFamily="18" charset="0"/>
              </a:rPr>
              <a:t>              high-speed bur using copious </a:t>
            </a:r>
            <a:r>
              <a:rPr lang="en-IN" sz="2000" b="1" dirty="0">
                <a:latin typeface="Times New Roman" panose="02020603050405020304" pitchFamily="18" charset="0"/>
              </a:rPr>
              <a:t>water spray</a:t>
            </a:r>
            <a:r>
              <a:rPr lang="en-IN" sz="2000" dirty="0"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en-IN" sz="2000" dirty="0">
              <a:latin typeface="Times New Roman" panose="02020603050405020304" pitchFamily="18" charset="0"/>
            </a:endParaRPr>
          </a:p>
          <a:p>
            <a:pPr algn="just"/>
            <a:endParaRPr lang="en-IN" sz="2000" dirty="0">
              <a:latin typeface="Times New Roman" panose="02020603050405020304" pitchFamily="18" charset="0"/>
            </a:endParaRPr>
          </a:p>
          <a:p>
            <a:pPr algn="just"/>
            <a:r>
              <a:rPr lang="en-US" sz="2000" b="1" dirty="0">
                <a:latin typeface="Times New Roman" panose="02020603050405020304" pitchFamily="18" charset="0"/>
              </a:rPr>
              <a:t>Strands of pulp and debris were removed coronal to the </a:t>
            </a:r>
            <a:r>
              <a:rPr lang="en-IN" sz="2000" b="1" dirty="0">
                <a:latin typeface="Times New Roman" panose="02020603050405020304" pitchFamily="18" charset="0"/>
              </a:rPr>
              <a:t>amputation site.</a:t>
            </a:r>
          </a:p>
          <a:p>
            <a:pPr algn="just"/>
            <a:endParaRPr lang="en-IN" sz="2000" dirty="0">
              <a:latin typeface="Times New Roman" panose="02020603050405020304" pitchFamily="18" charset="0"/>
            </a:endParaRPr>
          </a:p>
          <a:p>
            <a:pPr algn="just"/>
            <a:endParaRPr lang="en-IN" dirty="0">
              <a:latin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</a:rPr>
              <a:t> 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-591672" y="4775580"/>
            <a:ext cx="9681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</a:rPr>
              <a:t>Amputation of the coronal pulp at the cervical level was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</a:rPr>
              <a:t>performed with a sharp spoon excavator or a large sterile round </a:t>
            </a:r>
            <a:r>
              <a:rPr lang="en-IN" sz="2000" b="1" dirty="0">
                <a:latin typeface="Times New Roman" panose="02020603050405020304" pitchFamily="18" charset="0"/>
              </a:rPr>
              <a:t>bur.</a:t>
            </a:r>
            <a:endParaRPr lang="en-IN" sz="2000" b="1" dirty="0"/>
          </a:p>
        </p:txBody>
      </p:sp>
      <p:sp>
        <p:nvSpPr>
          <p:cNvPr id="4" name="Down Arrow 3"/>
          <p:cNvSpPr/>
          <p:nvPr/>
        </p:nvSpPr>
        <p:spPr>
          <a:xfrm>
            <a:off x="4168588" y="1722206"/>
            <a:ext cx="403412" cy="4840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4047563" y="3406588"/>
            <a:ext cx="403412" cy="4840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4047563" y="4291486"/>
            <a:ext cx="403412" cy="4840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374D46-8E16-47D5-A9D5-6D0B596D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16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659" y="754687"/>
            <a:ext cx="8301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</a:rPr>
              <a:t>Bleeding of the pulp stump was controlled with saline on a cotton pellet</a:t>
            </a:r>
          </a:p>
          <a:p>
            <a:pPr algn="ctr"/>
            <a:r>
              <a:rPr lang="en-IN" sz="2000" b="1" dirty="0">
                <a:latin typeface="Times New Roman" panose="02020603050405020304" pitchFamily="18" charset="0"/>
              </a:rPr>
              <a:t>applied with gentle pressure.</a:t>
            </a:r>
            <a:endParaRPr lang="en-IN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-1" y="1981470"/>
            <a:ext cx="9296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(OH)2]: Calcium hydroxide powder was mixed with saline to a thick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consistency. The paste was carefully placed on the pulp stump surface 1 to 2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 thick.</a:t>
            </a:r>
          </a:p>
        </p:txBody>
      </p:sp>
      <p:sp>
        <p:nvSpPr>
          <p:cNvPr id="5" name="Down Arrow 4"/>
          <p:cNvSpPr/>
          <p:nvPr/>
        </p:nvSpPr>
        <p:spPr>
          <a:xfrm>
            <a:off x="4289612" y="1464016"/>
            <a:ext cx="403412" cy="4840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33" y="3178313"/>
            <a:ext cx="4382367" cy="2925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872" y="3154165"/>
            <a:ext cx="4152564" cy="29418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239" y="6096025"/>
            <a:ext cx="2610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</a:rPr>
              <a:t>Removal of coronal pulp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6974867" y="6096025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</a:rPr>
              <a:t>Haemostasis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41A70-E945-4866-91BA-951D3018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403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AD3FB3-E99B-2A57-3197-A47BDEA50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1" y="1443038"/>
            <a:ext cx="5208985" cy="62031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Specific learning Objectives </a:t>
            </a:r>
            <a:endParaRPr lang="en-US" sz="1744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62DCCB2-0E0B-886F-2E2D-3147C4D30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857086"/>
              </p:ext>
            </p:extLst>
          </p:nvPr>
        </p:nvGraphicFramePr>
        <p:xfrm>
          <a:off x="1253447" y="2750486"/>
          <a:ext cx="6747554" cy="1777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1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498">
                <a:tc>
                  <a:txBody>
                    <a:bodyPr/>
                    <a:lstStyle/>
                    <a:p>
                      <a:r>
                        <a:rPr lang="en-US" sz="1100" dirty="0"/>
                        <a:t>Core areas* H</a:t>
                      </a:r>
                    </a:p>
                  </a:txBody>
                  <a:tcPr marL="51435" marR="51435" marT="25691" marB="2569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Domain</a:t>
                      </a:r>
                      <a:r>
                        <a:rPr lang="en-US" sz="1100" baseline="0" dirty="0"/>
                        <a:t> **</a:t>
                      </a:r>
                      <a:endParaRPr lang="en-US" sz="1100" dirty="0"/>
                    </a:p>
                  </a:txBody>
                  <a:tcPr marL="51435" marR="51435" marT="25691" marB="2569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Category #</a:t>
                      </a:r>
                    </a:p>
                  </a:txBody>
                  <a:tcPr marL="51435" marR="51435" marT="25691" marB="256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196">
                <a:tc>
                  <a:txBody>
                    <a:bodyPr/>
                    <a:lstStyle/>
                    <a:p>
                      <a:r>
                        <a:rPr lang="en-US" sz="1100" dirty="0" err="1"/>
                        <a:t>Defination</a:t>
                      </a:r>
                      <a:r>
                        <a:rPr lang="en-US" sz="1100" dirty="0"/>
                        <a:t> indications and </a:t>
                      </a:r>
                      <a:r>
                        <a:rPr lang="en-US" sz="1100" dirty="0" err="1"/>
                        <a:t>contraincations</a:t>
                      </a:r>
                      <a:r>
                        <a:rPr lang="en-US" sz="1100" dirty="0"/>
                        <a:t> medicaments used</a:t>
                      </a:r>
                    </a:p>
                  </a:txBody>
                  <a:tcPr marL="51435" marR="51435" marT="25691" marB="2569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Cognitive</a:t>
                      </a:r>
                    </a:p>
                  </a:txBody>
                  <a:tcPr marL="51435" marR="51435" marT="25691" marB="2569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Must know </a:t>
                      </a:r>
                    </a:p>
                  </a:txBody>
                  <a:tcPr marL="51435" marR="51435" marT="25691" marB="256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594">
                <a:tc>
                  <a:txBody>
                    <a:bodyPr/>
                    <a:lstStyle/>
                    <a:p>
                      <a:r>
                        <a:rPr lang="en-US" sz="1100" dirty="0" err="1"/>
                        <a:t>Diagnosis,types</a:t>
                      </a:r>
                      <a:endParaRPr lang="en-US" sz="1100" dirty="0"/>
                    </a:p>
                  </a:txBody>
                  <a:tcPr marL="51435" marR="51435" marT="25691" marB="2569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Psychomotor</a:t>
                      </a:r>
                    </a:p>
                  </a:txBody>
                  <a:tcPr marL="51435" marR="51435" marT="25691" marB="2569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Nice to know </a:t>
                      </a:r>
                    </a:p>
                  </a:txBody>
                  <a:tcPr marL="51435" marR="51435" marT="25691" marB="256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98">
                <a:tc>
                  <a:txBody>
                    <a:bodyPr/>
                    <a:lstStyle/>
                    <a:p>
                      <a:r>
                        <a:rPr lang="en-US" sz="1100" dirty="0"/>
                        <a:t>One visit apexification</a:t>
                      </a:r>
                    </a:p>
                  </a:txBody>
                  <a:tcPr marL="51435" marR="51435" marT="25691" marB="2569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Affective </a:t>
                      </a:r>
                    </a:p>
                  </a:txBody>
                  <a:tcPr marL="51435" marR="51435" marT="25691" marB="25691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Desire to know </a:t>
                      </a:r>
                    </a:p>
                  </a:txBody>
                  <a:tcPr marL="51435" marR="51435" marT="25691" marB="256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21" name="TextBox 2">
            <a:extLst>
              <a:ext uri="{FF2B5EF4-FFF2-40B4-BE49-F238E27FC236}">
                <a16:creationId xmlns:a16="http://schemas.microsoft.com/office/drawing/2014/main" id="{85FA5A30-2DFA-3987-95EF-065B7EAFB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4457" y="5005234"/>
            <a:ext cx="4661297" cy="81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575" b="0" dirty="0">
                <a:latin typeface="Times New Roman" panose="02020603050405020304" pitchFamily="18" charset="0"/>
              </a:rPr>
              <a:t>*Subtopic of importance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575" b="0" dirty="0">
                <a:latin typeface="Times New Roman" panose="02020603050405020304" pitchFamily="18" charset="0"/>
              </a:rPr>
              <a:t>**  Cognitive, Psychomotor   or Affective 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575" b="0" dirty="0">
                <a:latin typeface="Times New Roman" panose="02020603050405020304" pitchFamily="18" charset="0"/>
              </a:rPr>
              <a:t># Must know , Nice to know  &amp; Desire to know </a:t>
            </a:r>
          </a:p>
        </p:txBody>
      </p:sp>
      <p:sp>
        <p:nvSpPr>
          <p:cNvPr id="4122" name="Rectangle 3">
            <a:extLst>
              <a:ext uri="{FF2B5EF4-FFF2-40B4-BE49-F238E27FC236}">
                <a16:creationId xmlns:a16="http://schemas.microsoft.com/office/drawing/2014/main" id="{055426B3-8A3E-9576-8158-CB942AC06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181" y="2415780"/>
            <a:ext cx="5511404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</a:t>
            </a:r>
            <a:endParaRPr lang="en-US" altLang="en-US" sz="1575" b="0" dirty="0">
              <a:latin typeface="Times New Roman" panose="02020603050405020304" pitchFamily="18" charset="0"/>
            </a:endParaRPr>
          </a:p>
        </p:txBody>
      </p:sp>
      <p:sp>
        <p:nvSpPr>
          <p:cNvPr id="4123" name="Slide Number Placeholder 4">
            <a:extLst>
              <a:ext uri="{FF2B5EF4-FFF2-40B4-BE49-F238E27FC236}">
                <a16:creationId xmlns:a16="http://schemas.microsoft.com/office/drawing/2014/main" id="{E7C3DE27-1CB4-5DE8-B166-F6A310BE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hlink"/>
              </a:buClr>
              <a:buChar char="–"/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hlink"/>
              </a:buClr>
              <a:buChar char="•"/>
              <a:defRPr sz="1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hlink"/>
              </a:buClr>
              <a:buChar char="–"/>
              <a:defRPr sz="15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hlink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5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8BFCB3-67B3-4218-857E-D596C2BE30AB}" type="slidenum">
              <a:rPr lang="en-US" altLang="en-US" sz="1050" b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05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51" y="2235304"/>
            <a:ext cx="6935861" cy="2652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612" y="0"/>
            <a:ext cx="1780200" cy="3395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8104" y="994193"/>
            <a:ext cx="4127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</a:rPr>
              <a:t>Calcium hydroxide placement</a:t>
            </a:r>
            <a:endParaRPr lang="en-IN" sz="24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79E44-F035-47C1-817F-F74B770FA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0826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08" y="1525468"/>
            <a:ext cx="579229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Follow-up</a:t>
            </a:r>
          </a:p>
          <a:p>
            <a:endParaRPr lang="en-IN" sz="2800" b="1" dirty="0">
              <a:solidFill>
                <a:srgbClr val="3793AB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</a:rPr>
              <a:t>Time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b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1 and 2 years depending on the degree of tooth development at the time of the </a:t>
            </a:r>
            <a:r>
              <a:rPr lang="en-IN" sz="2000" dirty="0">
                <a:latin typeface="Times New Roman" panose="02020603050405020304" pitchFamily="18" charset="0"/>
              </a:rPr>
              <a:t>procedure.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</a:rPr>
              <a:t>Recalled every 3 months</a:t>
            </a:r>
            <a:endParaRPr lang="en-IN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318" y="1525468"/>
            <a:ext cx="3198388" cy="31877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5694F-5A90-4A3E-BDEF-764983C0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5818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340B79-65AD-4047-B620-D578415840A7}"/>
              </a:ext>
            </a:extLst>
          </p:cNvPr>
          <p:cNvSpPr/>
          <p:nvPr/>
        </p:nvSpPr>
        <p:spPr>
          <a:xfrm>
            <a:off x="615820" y="867747"/>
            <a:ext cx="7343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Clinically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</a:rPr>
              <a:t>the treatment was considered successful if there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were no signs or symptoms of pulp or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periapical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disease </a:t>
            </a:r>
            <a:r>
              <a:rPr lang="en-US" sz="2400" dirty="0">
                <a:latin typeface="Times New Roman" panose="02020603050405020304" pitchFamily="18" charset="0"/>
              </a:rPr>
              <a:t>(no history of pain and no clinical evidence of swelling or sinus tract).</a:t>
            </a:r>
            <a:endParaRPr lang="en-IN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2AA9B4-5D5A-4525-A625-B1F1763C0339}"/>
              </a:ext>
            </a:extLst>
          </p:cNvPr>
          <p:cNvSpPr/>
          <p:nvPr/>
        </p:nvSpPr>
        <p:spPr>
          <a:xfrm>
            <a:off x="569167" y="3191070"/>
            <a:ext cx="7794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Radiographically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</a:rPr>
              <a:t>the treatment was considered successful if there was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continued growth of the root and canal narrowing, and no widened periodontal ligament, no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periapical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radiolucency and no internal or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external root </a:t>
            </a:r>
            <a:r>
              <a:rPr lang="en-I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resorption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AF529-91E0-43E8-B2C9-703FED0A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3710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4784" y="920859"/>
            <a:ext cx="37498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Apexification</a:t>
            </a:r>
            <a:endParaRPr lang="en-IN" sz="4000" b="1" u="sn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788" y="2994212"/>
            <a:ext cx="855232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</a:rPr>
              <a:t>Defined as the method of inducing apical closure by the formation of </a:t>
            </a:r>
            <a:r>
              <a:rPr lang="en-US" sz="2400" b="1" dirty="0" err="1">
                <a:latin typeface="Times New Roman" panose="02020603050405020304" pitchFamily="18" charset="0"/>
              </a:rPr>
              <a:t>osteo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cementum</a:t>
            </a:r>
            <a:r>
              <a:rPr lang="en-US" sz="2400" b="1" dirty="0">
                <a:latin typeface="Times New Roman" panose="02020603050405020304" pitchFamily="18" charset="0"/>
              </a:rPr>
              <a:t> or a similar hard tissue or the continued apical development of the root of an incompletely formed tooth in which the pulp is no longer vital.</a:t>
            </a:r>
          </a:p>
          <a:p>
            <a:endParaRPr lang="en-US" sz="2600" dirty="0">
              <a:latin typeface="Times New Roman" panose="02020603050405020304" pitchFamily="18" charset="0"/>
            </a:endParaRPr>
          </a:p>
          <a:p>
            <a:pPr algn="r"/>
            <a:r>
              <a:rPr lang="en-IN" sz="2600" b="1" dirty="0">
                <a:latin typeface="TimesNewRomanPS-BoldMT"/>
              </a:rPr>
              <a:t>– </a:t>
            </a:r>
            <a:r>
              <a:rPr lang="en-IN" sz="2600" b="1" dirty="0">
                <a:latin typeface="Times New Roman" panose="02020603050405020304" pitchFamily="18" charset="0"/>
              </a:rPr>
              <a:t>American Association of </a:t>
            </a:r>
            <a:r>
              <a:rPr lang="en-IN" sz="2600" b="1" dirty="0" err="1">
                <a:latin typeface="Times New Roman" panose="02020603050405020304" pitchFamily="18" charset="0"/>
              </a:rPr>
              <a:t>Endodontics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578" y="102637"/>
            <a:ext cx="3010634" cy="29942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9106C-C524-429D-BAC2-6FCEFF03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9935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2730" y="1224734"/>
            <a:ext cx="860611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404040"/>
                </a:solidFill>
                <a:latin typeface="TimesNewRomanPS-BoldMT"/>
              </a:rPr>
              <a:t>‘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Root-End Closure’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introduced by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Torabinejad in 2002.</a:t>
            </a: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</a:t>
            </a:r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    restorable immature tooth with pulp necrosis.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6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</a:t>
            </a:r>
          </a:p>
          <a:p>
            <a:endParaRPr lang="en-I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vertical and unfavorable horizontal root fractures.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short roots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Periodontal breakdown</a:t>
            </a:r>
          </a:p>
          <a:p>
            <a:endParaRPr lang="en-I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6475FA-A609-4BF7-8768-FB80ED17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3039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599" y="1284111"/>
            <a:ext cx="72255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dirty="0">
                <a:solidFill>
                  <a:srgbClr val="3793AB"/>
                </a:solidFill>
                <a:latin typeface="Times New Roman" panose="02020603050405020304" pitchFamily="18" charset="0"/>
              </a:rPr>
              <a:t>Objectives</a:t>
            </a:r>
          </a:p>
          <a:p>
            <a:pPr algn="ctr"/>
            <a:endParaRPr lang="en-IN" sz="3600" b="1" dirty="0">
              <a:solidFill>
                <a:srgbClr val="3793AB"/>
              </a:solidFill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</a:rPr>
              <a:t>Induce root end closure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000" b="1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</a:rPr>
              <a:t>No evidence of post treatment signs and symptoms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</a:rPr>
              <a:t>No evidence of calcification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000" b="1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</a:rPr>
              <a:t>No internal or external </a:t>
            </a:r>
            <a:r>
              <a:rPr lang="en-IN" sz="2000" b="1" dirty="0" err="1">
                <a:latin typeface="Times New Roman" panose="02020603050405020304" pitchFamily="18" charset="0"/>
              </a:rPr>
              <a:t>resorption</a:t>
            </a:r>
            <a:endParaRPr lang="en-IN" sz="2000" b="1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000" b="1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</a:rPr>
              <a:t>No breakdown of </a:t>
            </a:r>
            <a:r>
              <a:rPr lang="en-US" sz="2000" b="1" dirty="0" err="1">
                <a:latin typeface="Times New Roman" panose="02020603050405020304" pitchFamily="18" charset="0"/>
              </a:rPr>
              <a:t>periradicular</a:t>
            </a:r>
            <a:r>
              <a:rPr lang="en-US" sz="2000" b="1" dirty="0">
                <a:latin typeface="Times New Roman" panose="02020603050405020304" pitchFamily="18" charset="0"/>
              </a:rPr>
              <a:t> supporting tissues</a:t>
            </a:r>
            <a:endParaRPr lang="en-IN" sz="2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B1BE75-1753-48DE-9F08-4BD7CA4F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4562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235" y="1828199"/>
            <a:ext cx="790687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According to Morse et al., (1983) various approaches </a:t>
            </a:r>
            <a:r>
              <a:rPr lang="en-US" sz="2600" b="1" dirty="0">
                <a:solidFill>
                  <a:srgbClr val="404040"/>
                </a:solidFill>
                <a:latin typeface="Times New Roman" panose="02020603050405020304" pitchFamily="18" charset="0"/>
              </a:rPr>
              <a:t>:</a:t>
            </a:r>
          </a:p>
          <a:p>
            <a:endParaRPr lang="en-US" sz="2600" b="1" dirty="0">
              <a:solidFill>
                <a:srgbClr val="404040"/>
              </a:solidFill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</a:rPr>
              <a:t>Blunt end or rolled cone (customized cone)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b="1" dirty="0">
                <a:latin typeface="Times New Roman" panose="02020603050405020304" pitchFamily="18" charset="0"/>
              </a:rPr>
              <a:t>Short fill technique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Times New Roman" panose="02020603050405020304" pitchFamily="18" charset="0"/>
              </a:rPr>
              <a:t>Periapical</a:t>
            </a:r>
            <a:r>
              <a:rPr lang="en-US" sz="2400" b="1" dirty="0">
                <a:latin typeface="Times New Roman" panose="02020603050405020304" pitchFamily="18" charset="0"/>
              </a:rPr>
              <a:t> surgery (with /without retrograde seal)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b="1" dirty="0">
                <a:latin typeface="Times New Roman" panose="02020603050405020304" pitchFamily="18" charset="0"/>
              </a:rPr>
              <a:t>Apexification (apical closure induction)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47479C-0EF7-4C3E-958D-90AB06F8A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0940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828" y="4506686"/>
            <a:ext cx="2937662" cy="23513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23331" y="1006602"/>
            <a:ext cx="972670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Blunt end or rolled cone (customized cone)</a:t>
            </a:r>
          </a:p>
          <a:p>
            <a:endParaRPr lang="en-US" sz="32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Filling the root canal with the large end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percha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cone is customized cone is not advisable because the apical foramen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isgenerally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wider than the root canal orifice.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would prevent proper condensation of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percha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proper preparation of the canal would weaken the tooth considerably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would also be difficult to assess the point of root development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radiographically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root formation in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buccolingual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plane is less advanced than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it is in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mesiodistal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D178E-618D-4E2D-BDDA-08A9B600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2715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0330" y="866797"/>
            <a:ext cx="92426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Short fill</a:t>
            </a:r>
          </a:p>
          <a:p>
            <a:pPr algn="ctr"/>
            <a:endParaRPr lang="en-IN" sz="2800" b="1" dirty="0">
              <a:solidFill>
                <a:srgbClr val="3793AB"/>
              </a:solidFill>
              <a:latin typeface="Times New Roman" panose="02020603050405020304" pitchFamily="18" charset="0"/>
            </a:endParaRPr>
          </a:p>
          <a:p>
            <a:endParaRPr lang="en-IN" sz="2000" b="1" dirty="0">
              <a:solidFill>
                <a:srgbClr val="3793AB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Moodnick proposed removal of the bulk of the necrotic tissue &amp; filling the root canal short of the apex with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gutta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Percha</a:t>
            </a: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advocated use of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Diaket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premier dental products).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compound of beta ketones &amp; zinc oxide in place of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gutta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percha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enhance healing.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 with an incomplete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obturation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microbes can be left remaining within the apical part of the root canal system &amp; healing may not take place or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periapical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breakdown may occur later.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C35F93-13C0-46E5-84E5-1CEDA401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3249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136" y="828288"/>
            <a:ext cx="78750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Periapical surgery</a:t>
            </a:r>
          </a:p>
          <a:p>
            <a:pPr algn="ctr"/>
            <a:endParaRPr lang="en-IN" sz="2800" b="1" dirty="0">
              <a:solidFill>
                <a:srgbClr val="3793AB"/>
              </a:solidFill>
              <a:latin typeface="Times New Roman" panose="02020603050405020304" pitchFamily="18" charset="0"/>
            </a:endParaRPr>
          </a:p>
          <a:p>
            <a:pPr algn="ctr"/>
            <a:endParaRPr lang="en-IN" sz="2800" b="1" dirty="0">
              <a:solidFill>
                <a:srgbClr val="3793AB"/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</a:rPr>
              <a:t>The </a:t>
            </a:r>
            <a:r>
              <a:rPr lang="en-US" sz="2000" b="1" dirty="0" err="1">
                <a:latin typeface="Times New Roman" panose="02020603050405020304" pitchFamily="18" charset="0"/>
              </a:rPr>
              <a:t>gutta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percha</a:t>
            </a:r>
            <a:r>
              <a:rPr lang="en-US" sz="2000" b="1" dirty="0">
                <a:latin typeface="Times New Roman" panose="02020603050405020304" pitchFamily="18" charset="0"/>
              </a:rPr>
              <a:t>/ sealer surgical approach has many drawbacks. Many clinicians do not advocate this method of treatment for one or more of the following reasons:</a:t>
            </a:r>
          </a:p>
          <a:p>
            <a:endParaRPr lang="en-US" sz="2000" b="1" dirty="0">
              <a:latin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</a:rPr>
              <a:t>Relative to the already shortened roots, further reduction could result in an inadequate crown to root ratio.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</a:rPr>
              <a:t>Surgery could be both physically &amp; psychologically traumatic to the young </a:t>
            </a:r>
            <a:r>
              <a:rPr lang="en-IN" sz="2000" b="1" dirty="0">
                <a:latin typeface="Times New Roman" panose="02020603050405020304" pitchFamily="18" charset="0"/>
              </a:rPr>
              <a:t>patient.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</a:rPr>
              <a:t>The young patient is non cooperative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</a:rPr>
              <a:t>Surgery would remove the root sheath &amp; prevent the possibility of further </a:t>
            </a:r>
            <a:r>
              <a:rPr lang="en-IN" sz="2000" b="1" dirty="0">
                <a:latin typeface="Times New Roman" panose="02020603050405020304" pitchFamily="18" charset="0"/>
              </a:rPr>
              <a:t>root development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B79321-9A3D-4D64-995E-27FBE2E4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020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84EA48-5E81-4208-B9D0-07CD14EE23DA}"/>
              </a:ext>
            </a:extLst>
          </p:cNvPr>
          <p:cNvSpPr txBox="1"/>
          <p:nvPr/>
        </p:nvSpPr>
        <p:spPr>
          <a:xfrm>
            <a:off x="3279710" y="438539"/>
            <a:ext cx="258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CONTENTS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FAD0DD-C736-44D3-92C6-F89C2D06DA1D}"/>
              </a:ext>
            </a:extLst>
          </p:cNvPr>
          <p:cNvSpPr txBox="1"/>
          <p:nvPr/>
        </p:nvSpPr>
        <p:spPr>
          <a:xfrm>
            <a:off x="587830" y="1399592"/>
            <a:ext cx="369492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DEFINITION- OPEN APEX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CAUSES OF OPEN APEX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TYPES OF OPEN APEX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STAGES OF ROOT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PROBLEMS ASSOCIATED WITH IMMATURE APEX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DIAGNOSIS AND TREATMENT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APEXOGENESIS: INDICATION, CONTRAINDICATION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GOALS OF APEXOGENESIS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PROCEDURE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FOLLOW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9C00FD-0E5D-4B87-A9DC-B3927E93D082}"/>
              </a:ext>
            </a:extLst>
          </p:cNvPr>
          <p:cNvSpPr txBox="1"/>
          <p:nvPr/>
        </p:nvSpPr>
        <p:spPr>
          <a:xfrm>
            <a:off x="5598368" y="1399592"/>
            <a:ext cx="32657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APEXIFICATION: INDICATIONS, CONTRAINDICATIONS,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VARIOUS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VISIT APEXIFICATION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RESULTS OF APEXIFICATION BY FRANK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MEDICAMENTS USED: CALCIUM HYDROXIDE, MTA, BIODENTINE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REFERNCES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E044C-A19D-4520-8691-29817B85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976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59" y="1131386"/>
            <a:ext cx="92157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</a:rPr>
              <a:t>The apical walls are thin &amp; could shatter when touched by a </a:t>
            </a:r>
            <a:r>
              <a:rPr lang="en-IN" sz="2000" b="1" dirty="0">
                <a:latin typeface="Times New Roman" panose="02020603050405020304" pitchFamily="18" charset="0"/>
              </a:rPr>
              <a:t>rotating bur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b="1" dirty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</a:rPr>
              <a:t>The </a:t>
            </a:r>
            <a:r>
              <a:rPr lang="en-US" sz="2000" b="1" dirty="0" err="1">
                <a:latin typeface="Times New Roman" panose="02020603050405020304" pitchFamily="18" charset="0"/>
              </a:rPr>
              <a:t>periapical</a:t>
            </a:r>
            <a:r>
              <a:rPr lang="en-US" sz="2000" b="1" dirty="0">
                <a:latin typeface="Times New Roman" panose="02020603050405020304" pitchFamily="18" charset="0"/>
              </a:rPr>
              <a:t> tissue may not adapt to the wide &amp; irregular </a:t>
            </a:r>
            <a:r>
              <a:rPr lang="en-IN" sz="2000" b="1" dirty="0">
                <a:latin typeface="Times New Roman" panose="02020603050405020304" pitchFamily="18" charset="0"/>
              </a:rPr>
              <a:t>surface of the amalgam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b="1" dirty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</a:rPr>
              <a:t>The thin walls would make condensation of a retrograde material difficult.</a:t>
            </a:r>
          </a:p>
          <a:p>
            <a:r>
              <a:rPr lang="en-US" sz="2000" b="1" dirty="0">
                <a:latin typeface="Times New Roman" panose="02020603050405020304" pitchFamily="18" charset="0"/>
              </a:rPr>
              <a:t>     This can result in an inadequate seal.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13" y="4126006"/>
            <a:ext cx="4878561" cy="27319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2C010-FC6E-45DF-9C26-E2C415F1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4182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540" y="1172797"/>
            <a:ext cx="867783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rgbClr val="3793AB"/>
                </a:solidFill>
                <a:latin typeface="Times New Roman" panose="02020603050405020304" pitchFamily="18" charset="0"/>
              </a:rPr>
              <a:t>Apical closure induction</a:t>
            </a:r>
          </a:p>
          <a:p>
            <a:pPr algn="ctr"/>
            <a:endParaRPr lang="en-IN" sz="2400" b="1" dirty="0">
              <a:solidFill>
                <a:srgbClr val="3793AB"/>
              </a:solidFill>
              <a:latin typeface="Times New Roman" panose="02020603050405020304" pitchFamily="18" charset="0"/>
            </a:endParaRPr>
          </a:p>
          <a:p>
            <a:pPr algn="ctr"/>
            <a:endParaRPr lang="en-IN" sz="2400" b="1" dirty="0">
              <a:solidFill>
                <a:srgbClr val="3793AB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</a:rPr>
              <a:t>Most widely used approach but exact mechanism unknown.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</a:rPr>
              <a:t>It has </a:t>
            </a:r>
            <a:r>
              <a:rPr lang="en-US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</a:rPr>
              <a:t>been</a:t>
            </a:r>
            <a:r>
              <a:rPr lang="en-US" sz="2000" b="1" dirty="0">
                <a:latin typeface="Times New Roman" panose="02020603050405020304" pitchFamily="18" charset="0"/>
              </a:rPr>
              <a:t> considered that treatment of teeth with necrotic pulp the basic aim should be stimulation &amp; preservation of the formative activity of the granulation tissue cells in apical part of </a:t>
            </a:r>
            <a:r>
              <a:rPr lang="en-IN" sz="2000" b="1" dirty="0">
                <a:latin typeface="Times New Roman" panose="02020603050405020304" pitchFamily="18" charset="0"/>
              </a:rPr>
              <a:t>the root canal.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b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</a:rPr>
              <a:t>This should enhance the formation of a calcified callus in the wide </a:t>
            </a:r>
            <a:r>
              <a:rPr lang="en-IN" sz="2000" b="1" dirty="0">
                <a:latin typeface="Times New Roman" panose="02020603050405020304" pitchFamily="18" charset="0"/>
              </a:rPr>
              <a:t>apical opening.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DDBD38-FD79-4A89-BAF2-4A0622AC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3522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ED3DFE-3204-C586-CB76-95476463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32</a:t>
            </a:fld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47F504-3CE8-115D-57EF-9227DFBB0B66}"/>
              </a:ext>
            </a:extLst>
          </p:cNvPr>
          <p:cNvSpPr txBox="1"/>
          <p:nvPr/>
        </p:nvSpPr>
        <p:spPr>
          <a:xfrm>
            <a:off x="1907458" y="560439"/>
            <a:ext cx="5250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Take home message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99C98-85D2-B61D-047F-1BE8F440DFA8}"/>
              </a:ext>
            </a:extLst>
          </p:cNvPr>
          <p:cNvSpPr txBox="1"/>
          <p:nvPr/>
        </p:nvSpPr>
        <p:spPr>
          <a:xfrm>
            <a:off x="1150374" y="1759974"/>
            <a:ext cx="66662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practitioner should strive to achieve root development through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apexogenesis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wherever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this treatment fails or pulp is necrotic, apexification should be initiated. However, the most important factors are debridement of the canal and closure of this space 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suitable material.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aspects allow the body to reorganize and repair </a:t>
            </a: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periapical tissues.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78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BFA2A5-629A-02F2-3CC4-B210D0076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QUESTION &amp; ANSWERS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CDA78-5B7C-D9DF-3487-37F05DE88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sz="2400" dirty="0"/>
              <a:t>WRITE A NOTE ON APEXIFICATION?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400" dirty="0"/>
              <a:t>WRITE A NOTE ON APEXOGENESIS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80F712-0C4B-C5A5-18BE-FECC9B7F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0235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A2873-A5E2-6E5F-5E82-C7D7D28D3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D8831-F358-198F-A298-68DBFCFA3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ORBAN’S HISTOLOGY AND EMBRYOLOGY 12TH EDITIONANTONIO NANCI- TEN CATE’S ORAL HISTOLOGY- DEVELOPMENT STRUCTURE AND FUNCTION- 6TH EDITION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Endodontic practices - Grossman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Pathways of pulp – Cohen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Textbook of Endodontics – Nisha Garg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Endodontics - Ingle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32C16-D247-2756-3800-8B89E96A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6770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C01DA-B5A8-EF64-1C0F-871FD5C2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4B9AD-BFA3-5C61-AFDC-E2FDCBF9A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Endodontic practices - Grossman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Pathways of pulp – Cohen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Textbook of Endodontics – Nisha Garg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Endodontics - Ingle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92EB0-DD8F-120C-8EA3-51736749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2706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15A6A1-ECB4-B0C5-E790-32D08A43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36</a:t>
            </a:fld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E58BFF-7CF7-86FC-0A26-5F0DF21BCDB0}"/>
              </a:ext>
            </a:extLst>
          </p:cNvPr>
          <p:cNvSpPr txBox="1"/>
          <p:nvPr/>
        </p:nvSpPr>
        <p:spPr>
          <a:xfrm>
            <a:off x="3328826" y="2445249"/>
            <a:ext cx="2712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>
                <a:latin typeface="Algerian" panose="04020705040A02060702" pitchFamily="8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3946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0117" y="681318"/>
            <a:ext cx="3469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258" y="1873625"/>
            <a:ext cx="8534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pulpal injury in young permanent teeth posses a special challenge to the dentist .</a:t>
            </a:r>
          </a:p>
          <a:p>
            <a:endParaRPr lang="en-IN" dirty="0"/>
          </a:p>
          <a:p>
            <a:endParaRPr lang="en-I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vitality of the affected pulp, two approaches are possible:</a:t>
            </a:r>
          </a:p>
          <a:p>
            <a:endParaRPr lang="en-IN" dirty="0"/>
          </a:p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I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Apexogenesis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maturogenesis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vital pulp therapy procedure performed to encourage continued physiological development and formation of root end.</a:t>
            </a:r>
          </a:p>
          <a:p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Apexification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It’s a method to induce a calcified barrier in root with an open apex or the continued apical development of an incomplete root in teeth with necrotic pulp.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E1B39-79AE-4848-94A9-9F876994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0568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838" y="1602906"/>
            <a:ext cx="68012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</a:rPr>
              <a:t>Due to trauma or carious exposure, the pulp undergoes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necrosis, dentin formation ceases and root growth is arrested</a:t>
            </a:r>
            <a:r>
              <a:rPr lang="en-US" sz="2000" b="1" dirty="0">
                <a:latin typeface="Times New Roman" panose="02020603050405020304" pitchFamily="18" charset="0"/>
              </a:rPr>
              <a:t>. The resultant immature root will have an apical opening that is very large. This is called an open apex, also referred to previously as a blunderbuss </a:t>
            </a:r>
            <a:r>
              <a:rPr lang="en-IN" sz="2000" b="1" dirty="0">
                <a:latin typeface="Times New Roman" panose="02020603050405020304" pitchFamily="18" charset="0"/>
              </a:rPr>
              <a:t>canal.                                                       </a:t>
            </a:r>
          </a:p>
          <a:p>
            <a:pPr algn="just"/>
            <a:r>
              <a:rPr lang="en-IN" sz="2000" b="1" dirty="0">
                <a:latin typeface="Times New Roman" panose="02020603050405020304" pitchFamily="18" charset="0"/>
              </a:rPr>
              <a:t>                                                (Thomas R.Pittford,1989)</a:t>
            </a:r>
            <a:endParaRPr lang="en-IN" sz="2000" b="1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3111" y="626641"/>
            <a:ext cx="3906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latin typeface="Arial Black" panose="020B0A04020102020204" pitchFamily="34" charset="0"/>
              </a:rPr>
              <a:t>Definition – open apex</a:t>
            </a:r>
            <a:endParaRPr lang="en-IN" sz="24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019" y="3309089"/>
            <a:ext cx="2752164" cy="34514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610B6-0E18-49E9-8F20-82E5274A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019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797" y="741113"/>
            <a:ext cx="819996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of open apices</a:t>
            </a:r>
          </a:p>
          <a:p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Caries with pulp involvement,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resorption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mature apex as a result of orthodontic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Periapical </a:t>
            </a:r>
            <a:r>
              <a:rPr lang="en-I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pathosis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 causing necrosis</a:t>
            </a:r>
          </a:p>
          <a:p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open apex causes </a:t>
            </a:r>
            <a:r>
              <a:rPr lang="en-US" sz="2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major problems.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 crown /root ratio is compromised and may cause mobility.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becomes difficult to achieve an apical seal with conventional root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canal filling.</a:t>
            </a: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4432E-8115-4013-99A8-05DEF272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29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765" y="862736"/>
            <a:ext cx="558062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open apices</a:t>
            </a:r>
          </a:p>
          <a:p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can be of two configurations: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non-blunderbuss</a:t>
            </a:r>
          </a:p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blunderbuss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232" y="3167101"/>
            <a:ext cx="52877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IN" b="1" dirty="0">
                <a:latin typeface="Times New Roman" panose="02020603050405020304" pitchFamily="18" charset="0"/>
              </a:rPr>
              <a:t>Non </a:t>
            </a:r>
            <a:r>
              <a:rPr lang="en-IN" b="1" dirty="0">
                <a:latin typeface="TimesNewRomanPS-BoldMT"/>
              </a:rPr>
              <a:t>–</a:t>
            </a:r>
            <a:r>
              <a:rPr lang="en-IN" b="1" dirty="0">
                <a:latin typeface="Times New Roman" panose="02020603050405020304" pitchFamily="18" charset="0"/>
              </a:rPr>
              <a:t>blunderbuss:</a:t>
            </a:r>
          </a:p>
          <a:p>
            <a:endParaRPr lang="en-IN" b="1" dirty="0">
              <a:latin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</a:rPr>
              <a:t>The apex -</a:t>
            </a:r>
          </a:p>
          <a:p>
            <a:r>
              <a:rPr lang="en-IN" dirty="0">
                <a:latin typeface="Times New Roman" panose="02020603050405020304" pitchFamily="18" charset="0"/>
              </a:rPr>
              <a:t>Broad (cylinder shaped)</a:t>
            </a:r>
          </a:p>
          <a:p>
            <a:r>
              <a:rPr lang="en-IN" dirty="0">
                <a:latin typeface="Times New Roman" panose="02020603050405020304" pitchFamily="18" charset="0"/>
              </a:rPr>
              <a:t>Tapered (convergent)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EF395-B81F-41DD-B0BE-180AF9B2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7</a:t>
            </a:fld>
            <a:endParaRPr lang="en-IN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42FF53D-85D0-4005-BABC-4B6FF265D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/>
          <a:stretch/>
        </p:blipFill>
        <p:spPr bwMode="auto">
          <a:xfrm>
            <a:off x="4217437" y="56641"/>
            <a:ext cx="4926563" cy="67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99D8DF-9BA6-473F-8577-E4891E1731D2}"/>
              </a:ext>
            </a:extLst>
          </p:cNvPr>
          <p:cNvSpPr/>
          <p:nvPr/>
        </p:nvSpPr>
        <p:spPr>
          <a:xfrm>
            <a:off x="416765" y="4817468"/>
            <a:ext cx="345543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</a:rPr>
              <a:t>2. </a:t>
            </a:r>
            <a:r>
              <a:rPr lang="en-IN" sz="2000" b="1" dirty="0">
                <a:latin typeface="Times New Roman" panose="02020603050405020304" pitchFamily="18" charset="0"/>
              </a:rPr>
              <a:t>Blunderbuss:</a:t>
            </a:r>
          </a:p>
          <a:p>
            <a:r>
              <a:rPr lang="en-IN" sz="2000" b="1" dirty="0">
                <a:latin typeface="Times New Roman" panose="02020603050405020304" pitchFamily="18" charset="0"/>
              </a:rPr>
              <a:t>    </a:t>
            </a:r>
          </a:p>
          <a:p>
            <a:r>
              <a:rPr lang="en-IN" b="1" dirty="0">
                <a:latin typeface="Times New Roman" panose="02020603050405020304" pitchFamily="18" charset="0"/>
              </a:rPr>
              <a:t>Divergent and flaring root canal wall in which apex is funnel shaped and typically wider than coronal aspect of canal</a:t>
            </a:r>
          </a:p>
          <a:p>
            <a:r>
              <a:rPr lang="en-US" dirty="0">
                <a:latin typeface="Times New Roman" panose="02020603050405020304" pitchFamily="18" charset="0"/>
              </a:rPr>
              <a:t> 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374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513" y="575496"/>
            <a:ext cx="6566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Pulp injury in teeth with developing roots</a:t>
            </a:r>
            <a:endParaRPr lang="en-IN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868" y="1903445"/>
            <a:ext cx="8014813" cy="4379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Hertwig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epithelial sheath help in the development of root length for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favourable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crown root ratio.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Hertwig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Sensitive to trauma – increase vascularity and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cellularity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role of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Hertwig’s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epithelial root sheath in continued root development after pulpal injury, every effort should be made to Maintain its viability.</a:t>
            </a:r>
          </a:p>
          <a:p>
            <a:pPr algn="jus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traumatic injuries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permanent teeth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not uncommon and are said 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 30% of children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these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incidents occur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root formation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complete and may result in pulpal inflammation or necrosis.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FC255-3872-4BB8-B7DE-E8ED663A6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6533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754" y="1291644"/>
            <a:ext cx="587828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destruction of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Hertwig’s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epithelial root sheath results in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cessation of normal root development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tissue can be formed by :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Cementoblasts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apical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Fibroblasts of the dental follicle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Periodontal ligament that undergo differentiation after the injury to become hard tissue producing cells</a:t>
            </a:r>
            <a:endParaRPr lang="en-I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8DB79D-969F-4BA6-8B87-BCEB3E618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179" y="1170387"/>
            <a:ext cx="2554941" cy="3567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59BDD-6F17-42F5-BB9F-E050109E9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5B7B-0C93-41A6-A3A2-8398AEE8472A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8372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2283</TotalTime>
  <Words>1843</Words>
  <Application>Microsoft Office PowerPoint</Application>
  <PresentationFormat>On-screen Show (4:3)</PresentationFormat>
  <Paragraphs>335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Algerian</vt:lpstr>
      <vt:lpstr>Arial</vt:lpstr>
      <vt:lpstr>Arial Black</vt:lpstr>
      <vt:lpstr>ArialMT</vt:lpstr>
      <vt:lpstr>Book Antiqua</vt:lpstr>
      <vt:lpstr>Calibri</vt:lpstr>
      <vt:lpstr>Calibri Light</vt:lpstr>
      <vt:lpstr>Times New Roman</vt:lpstr>
      <vt:lpstr>TimesNewRomanPS-BoldMT</vt:lpstr>
      <vt:lpstr>TimesNewRomanPSMT</vt:lpstr>
      <vt:lpstr>Wingdings</vt:lpstr>
      <vt:lpstr>Office Theme</vt:lpstr>
      <vt:lpstr>PowerPoint Presentation</vt:lpstr>
      <vt:lpstr>Specific learning 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&amp; ANSWERS</vt:lpstr>
      <vt:lpstr>REFERENCES</vt:lpstr>
      <vt:lpstr>Suggested reading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jithu</dc:creator>
  <cp:lastModifiedBy>shalvi wadighare</cp:lastModifiedBy>
  <cp:revision>138</cp:revision>
  <dcterms:created xsi:type="dcterms:W3CDTF">2020-12-20T06:17:03Z</dcterms:created>
  <dcterms:modified xsi:type="dcterms:W3CDTF">2023-04-19T04:38:09Z</dcterms:modified>
</cp:coreProperties>
</file>